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1176" r:id="rId2"/>
    <p:sldId id="1280" r:id="rId3"/>
    <p:sldId id="1279" r:id="rId4"/>
    <p:sldId id="1184" r:id="rId5"/>
    <p:sldId id="1285" r:id="rId6"/>
    <p:sldId id="1284" r:id="rId7"/>
    <p:sldId id="1286" r:id="rId8"/>
    <p:sldId id="1307" r:id="rId9"/>
    <p:sldId id="1308" r:id="rId10"/>
    <p:sldId id="1309" r:id="rId11"/>
    <p:sldId id="1310" r:id="rId12"/>
    <p:sldId id="1311" r:id="rId13"/>
    <p:sldId id="1287" r:id="rId14"/>
    <p:sldId id="1303" r:id="rId15"/>
    <p:sldId id="1288" r:id="rId16"/>
    <p:sldId id="1289" r:id="rId17"/>
    <p:sldId id="1290" r:id="rId18"/>
    <p:sldId id="1291" r:id="rId19"/>
    <p:sldId id="1292" r:id="rId20"/>
    <p:sldId id="1293" r:id="rId21"/>
    <p:sldId id="1294" r:id="rId22"/>
    <p:sldId id="1295" r:id="rId23"/>
    <p:sldId id="1296" r:id="rId24"/>
    <p:sldId id="1297" r:id="rId25"/>
    <p:sldId id="1301" r:id="rId26"/>
    <p:sldId id="1302" r:id="rId27"/>
    <p:sldId id="1304" r:id="rId28"/>
    <p:sldId id="1305" r:id="rId29"/>
    <p:sldId id="1270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d" initials="bid" lastIdx="17" clrIdx="0"/>
  <p:cmAuthor id="2" name="AutoBVT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48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1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94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2AD-DA99-421D-9B88-DFD1D502C09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463A-46E2-45CF-8C05-E6BE433A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2AD-DA99-421D-9B88-DFD1D502C09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463A-46E2-45CF-8C05-E6BE433A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2AD-DA99-421D-9B88-DFD1D502C09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463A-46E2-45CF-8C05-E6BE433A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2AD-DA99-421D-9B88-DFD1D502C09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463A-46E2-45CF-8C05-E6BE433A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2AD-DA99-421D-9B88-DFD1D502C09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463A-46E2-45CF-8C05-E6BE433A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2AD-DA99-421D-9B88-DFD1D502C09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463A-46E2-45CF-8C05-E6BE433A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2AD-DA99-421D-9B88-DFD1D502C09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463A-46E2-45CF-8C05-E6BE433A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2AD-DA99-421D-9B88-DFD1D502C09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463A-46E2-45CF-8C05-E6BE433A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2AD-DA99-421D-9B88-DFD1D502C09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463A-46E2-45CF-8C05-E6BE433A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2AD-DA99-421D-9B88-DFD1D502C09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463A-46E2-45CF-8C05-E6BE433A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92AD-DA99-421D-9B88-DFD1D502C09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2463A-46E2-45CF-8C05-E6BE433A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C92AD-DA99-421D-9B88-DFD1D502C09D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2463A-46E2-45CF-8C05-E6BE433A3CF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yz.chsi.com.c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18.png"/><Relationship Id="rId5" Type="http://schemas.openxmlformats.org/officeDocument/2006/relationships/tags" Target="../tags/tag9.xml"/><Relationship Id="rId10" Type="http://schemas.openxmlformats.org/officeDocument/2006/relationships/image" Target="../media/image17.png"/><Relationship Id="rId4" Type="http://schemas.openxmlformats.org/officeDocument/2006/relationships/tags" Target="../tags/tag8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20.png"/><Relationship Id="rId4" Type="http://schemas.openxmlformats.org/officeDocument/2006/relationships/tags" Target="../tags/tag14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9.xml"/><Relationship Id="rId7" Type="http://schemas.openxmlformats.org/officeDocument/2006/relationships/image" Target="../media/image2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image" Target="../media/image25.png"/><Relationship Id="rId4" Type="http://schemas.openxmlformats.org/officeDocument/2006/relationships/tags" Target="../tags/tag27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2.xml"/><Relationship Id="rId7" Type="http://schemas.openxmlformats.org/officeDocument/2006/relationships/image" Target="../media/image1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4.xml"/><Relationship Id="rId10" Type="http://schemas.openxmlformats.org/officeDocument/2006/relationships/image" Target="../media/image28.png"/><Relationship Id="rId4" Type="http://schemas.openxmlformats.org/officeDocument/2006/relationships/tags" Target="../tags/tag33.xml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image" Target="../media/image30.png"/><Relationship Id="rId4" Type="http://schemas.openxmlformats.org/officeDocument/2006/relationships/tags" Target="../tags/tag38.xml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31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10" Type="http://schemas.openxmlformats.org/officeDocument/2006/relationships/image" Target="../media/image32.png"/><Relationship Id="rId4" Type="http://schemas.openxmlformats.org/officeDocument/2006/relationships/tags" Target="../tags/tag47.xml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33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15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15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print"/>
          <a:srcRect l="1373" t="846" b="16778"/>
          <a:stretch>
            <a:fillRect/>
          </a:stretch>
        </p:blipFill>
        <p:spPr>
          <a:xfrm>
            <a:off x="0" y="-6506"/>
            <a:ext cx="10562492" cy="6864506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19907" y="2816553"/>
            <a:ext cx="674220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altLang="zh-CN" sz="4800" b="1" dirty="0" smtClean="0">
                <a:solidFill>
                  <a:srgbClr val="FE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4800" b="1" dirty="0" smtClean="0">
                <a:solidFill>
                  <a:srgbClr val="FE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考验辅导</a:t>
            </a:r>
            <a:endParaRPr lang="zh-CN" altLang="en-US" sz="4800" b="1" dirty="0">
              <a:solidFill>
                <a:srgbClr val="FE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101280" y="3756833"/>
            <a:ext cx="637946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8063307" y="4540211"/>
            <a:ext cx="37603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800" b="1" dirty="0" smtClean="0">
                <a:solidFill>
                  <a:srgbClr val="0148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徐婷 </a:t>
            </a:r>
            <a:endParaRPr lang="en-US" altLang="zh-CN" sz="2800" b="1" dirty="0" smtClean="0">
              <a:solidFill>
                <a:srgbClr val="0148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5000"/>
              </a:lnSpc>
            </a:pPr>
            <a:r>
              <a:rPr lang="zh-CN" altLang="en-US" sz="2800" b="1" dirty="0" smtClean="0">
                <a:solidFill>
                  <a:srgbClr val="0148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长春人文学院</a:t>
            </a:r>
            <a:endParaRPr lang="zh-CN" altLang="en-US" sz="2800" b="1" dirty="0">
              <a:solidFill>
                <a:srgbClr val="0148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425" y="150291"/>
            <a:ext cx="5070475" cy="1199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python™"/>
          <p:cNvSpPr>
            <a:spLocks noChangeAspect="1" noChangeArrowheads="1"/>
          </p:cNvSpPr>
          <p:nvPr/>
        </p:nvSpPr>
        <p:spPr bwMode="auto">
          <a:xfrm>
            <a:off x="4782064" y="312008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-20137"/>
            <a:ext cx="1168400" cy="1168400"/>
          </a:xfrm>
          <a:prstGeom prst="rect">
            <a:avLst/>
          </a:prstGeom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420" y="1148263"/>
            <a:ext cx="9144000" cy="532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22"/>
          <p:cNvSpPr/>
          <p:nvPr/>
        </p:nvSpPr>
        <p:spPr>
          <a:xfrm>
            <a:off x="0" y="219734"/>
            <a:ext cx="3570571" cy="6886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考研准备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python™"/>
          <p:cNvSpPr>
            <a:spLocks noChangeAspect="1" noChangeArrowheads="1"/>
          </p:cNvSpPr>
          <p:nvPr/>
        </p:nvSpPr>
        <p:spPr bwMode="auto">
          <a:xfrm>
            <a:off x="4782064" y="312008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-20137"/>
            <a:ext cx="1168400" cy="1168400"/>
          </a:xfrm>
          <a:prstGeom prst="rect">
            <a:avLst/>
          </a:prstGeom>
        </p:spPr>
      </p:pic>
      <p:sp>
        <p:nvSpPr>
          <p:cNvPr id="12" name="矩形 22"/>
          <p:cNvSpPr/>
          <p:nvPr/>
        </p:nvSpPr>
        <p:spPr>
          <a:xfrm>
            <a:off x="0" y="219734"/>
            <a:ext cx="3570571" cy="6886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考研准备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2128420" y="1243432"/>
            <a:ext cx="8496300" cy="4679950"/>
          </a:xfrm>
          <a:prstGeom prst="rect">
            <a:avLst/>
          </a:prstGeom>
        </p:spPr>
        <p:txBody>
          <a:bodyPr vert="horz" wrap="square" lIns="91440" tIns="45720" rIns="91440" bIns="4572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mtClean="0">
                <a:solidFill>
                  <a:srgbClr val="0000CC"/>
                </a:solidFill>
              </a:rPr>
              <a:t>确定学校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8" name="菱形 1"/>
          <p:cNvSpPr/>
          <p:nvPr/>
        </p:nvSpPr>
        <p:spPr>
          <a:xfrm>
            <a:off x="4182645" y="3042069"/>
            <a:ext cx="3024187" cy="1441450"/>
          </a:xfrm>
          <a:prstGeom prst="diamond">
            <a:avLst/>
          </a:prstGeom>
          <a:solidFill>
            <a:srgbClr val="92D050">
              <a:alpha val="41176"/>
            </a:srgbClr>
          </a:solidFill>
          <a:ln w="9525">
            <a:noFill/>
          </a:ln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确定学校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棱台 2"/>
          <p:cNvSpPr/>
          <p:nvPr/>
        </p:nvSpPr>
        <p:spPr>
          <a:xfrm>
            <a:off x="2128420" y="1964157"/>
            <a:ext cx="2232025" cy="11509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  </a:t>
            </a:r>
            <a:r>
              <a:rPr lang="zh-CN" altLang="en-US" dirty="0" smtClean="0">
                <a:latin typeface="Arial" panose="020B0604020202020204" pitchFamily="34" charset="0"/>
              </a:rPr>
              <a:t>   名牌</a:t>
            </a:r>
            <a:r>
              <a:rPr lang="zh-CN" altLang="en-US" dirty="0">
                <a:latin typeface="Arial" panose="020B0604020202020204" pitchFamily="34" charset="0"/>
              </a:rPr>
              <a:t>院校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 </a:t>
            </a:r>
            <a:r>
              <a:rPr lang="zh-CN" altLang="en-US" dirty="0" smtClean="0">
                <a:latin typeface="Arial" panose="020B0604020202020204" pitchFamily="34" charset="0"/>
              </a:rPr>
              <a:t>    强势</a:t>
            </a:r>
            <a:r>
              <a:rPr lang="zh-CN" altLang="en-US" dirty="0">
                <a:latin typeface="Arial" panose="020B0604020202020204" pitchFamily="34" charset="0"/>
              </a:rPr>
              <a:t>专业</a:t>
            </a:r>
          </a:p>
        </p:txBody>
      </p:sp>
      <p:sp>
        <p:nvSpPr>
          <p:cNvPr id="10" name="棱台 9"/>
          <p:cNvSpPr/>
          <p:nvPr/>
        </p:nvSpPr>
        <p:spPr>
          <a:xfrm>
            <a:off x="2225120" y="4267619"/>
            <a:ext cx="2232025" cy="1152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  </a:t>
            </a:r>
            <a:r>
              <a:rPr lang="zh-CN" altLang="en-US" dirty="0" smtClean="0">
                <a:latin typeface="Arial" panose="020B0604020202020204" pitchFamily="34" charset="0"/>
              </a:rPr>
              <a:t>  名牌</a:t>
            </a:r>
            <a:r>
              <a:rPr lang="zh-CN" altLang="en-US" dirty="0">
                <a:latin typeface="Arial" panose="020B0604020202020204" pitchFamily="34" charset="0"/>
              </a:rPr>
              <a:t>院校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  </a:t>
            </a:r>
            <a:r>
              <a:rPr lang="zh-CN" altLang="en-US" dirty="0" smtClean="0">
                <a:latin typeface="Arial" panose="020B0604020202020204" pitchFamily="34" charset="0"/>
              </a:rPr>
              <a:t> 一般</a:t>
            </a:r>
            <a:r>
              <a:rPr lang="zh-CN" altLang="en-US" dirty="0">
                <a:latin typeface="Arial" panose="020B0604020202020204" pitchFamily="34" charset="0"/>
              </a:rPr>
              <a:t>专业</a:t>
            </a: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" name="棱台 10"/>
          <p:cNvSpPr/>
          <p:nvPr/>
        </p:nvSpPr>
        <p:spPr>
          <a:xfrm>
            <a:off x="6868766" y="4301648"/>
            <a:ext cx="2232025" cy="1152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 </a:t>
            </a:r>
            <a:r>
              <a:rPr lang="zh-CN" altLang="en-US" dirty="0" smtClean="0">
                <a:latin typeface="Arial" panose="020B0604020202020204" pitchFamily="34" charset="0"/>
              </a:rPr>
              <a:t>   一般</a:t>
            </a:r>
            <a:r>
              <a:rPr lang="zh-CN" altLang="en-US" dirty="0">
                <a:latin typeface="Arial" panose="020B0604020202020204" pitchFamily="34" charset="0"/>
              </a:rPr>
              <a:t>院校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dirty="0" smtClean="0">
                <a:latin typeface="Arial" panose="020B0604020202020204" pitchFamily="34" charset="0"/>
              </a:rPr>
              <a:t>    </a:t>
            </a:r>
            <a:r>
              <a:rPr lang="zh-CN" altLang="en-US" dirty="0">
                <a:latin typeface="Arial" panose="020B0604020202020204" pitchFamily="34" charset="0"/>
              </a:rPr>
              <a:t>一般专业</a:t>
            </a: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" name="棱台 11"/>
          <p:cNvSpPr/>
          <p:nvPr/>
        </p:nvSpPr>
        <p:spPr>
          <a:xfrm>
            <a:off x="6841707" y="1924469"/>
            <a:ext cx="2232025" cy="115252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 </a:t>
            </a:r>
            <a:r>
              <a:rPr lang="zh-CN" altLang="en-US" dirty="0" smtClean="0">
                <a:latin typeface="Arial" panose="020B0604020202020204" pitchFamily="34" charset="0"/>
              </a:rPr>
              <a:t>     一般</a:t>
            </a:r>
            <a:r>
              <a:rPr lang="zh-CN" altLang="en-US" dirty="0">
                <a:latin typeface="Arial" panose="020B0604020202020204" pitchFamily="34" charset="0"/>
              </a:rPr>
              <a:t>院校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dirty="0">
                <a:latin typeface="Arial" panose="020B0604020202020204" pitchFamily="34" charset="0"/>
              </a:rPr>
              <a:t>  </a:t>
            </a:r>
            <a:r>
              <a:rPr lang="zh-CN" altLang="en-US" dirty="0" smtClean="0">
                <a:latin typeface="Arial" panose="020B0604020202020204" pitchFamily="34" charset="0"/>
              </a:rPr>
              <a:t>     强势</a:t>
            </a:r>
            <a:r>
              <a:rPr lang="zh-CN" altLang="en-US" dirty="0">
                <a:latin typeface="Arial" panose="020B0604020202020204" pitchFamily="34" charset="0"/>
              </a:rPr>
              <a:t>专业</a:t>
            </a: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-20137"/>
            <a:ext cx="1168400" cy="1168400"/>
          </a:xfrm>
          <a:prstGeom prst="rect">
            <a:avLst/>
          </a:prstGeom>
        </p:spPr>
      </p:pic>
      <p:sp>
        <p:nvSpPr>
          <p:cNvPr id="12" name="矩形 22"/>
          <p:cNvSpPr/>
          <p:nvPr/>
        </p:nvSpPr>
        <p:spPr>
          <a:xfrm>
            <a:off x="0" y="219734"/>
            <a:ext cx="3570571" cy="6886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考研准备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348334" y="1148263"/>
            <a:ext cx="10852237" cy="441964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 smtClean="0">
                <a:solidFill>
                  <a:srgbClr val="FF0000"/>
                </a:solidFill>
              </a:rPr>
              <a:t>注意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1014936" y="1590227"/>
            <a:ext cx="8496300" cy="4679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zh-CN" altLang="en-US" sz="2600" b="1" dirty="0" smtClean="0"/>
              <a:t>   了解目标院校是否有第一学历歧视：</a:t>
            </a:r>
            <a:endParaRPr lang="en-US" altLang="zh-CN" sz="2600" b="1" dirty="0" smtClean="0"/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zh-CN" altLang="en-US" sz="2600" b="1" dirty="0" smtClean="0"/>
              <a:t>保送生占招生人数的比重</a:t>
            </a:r>
            <a:endParaRPr lang="en-US" altLang="zh-CN" sz="2600" b="1" dirty="0" smtClean="0"/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zh-CN" altLang="en-US" sz="2600" b="1" dirty="0" smtClean="0"/>
              <a:t>复试占总分的权重</a:t>
            </a:r>
            <a:endParaRPr lang="en-US" altLang="zh-CN" sz="2600" b="1" dirty="0" smtClean="0"/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zh-CN" altLang="en-US" sz="2600" b="1" dirty="0" smtClean="0"/>
              <a:t>复试差额的比例</a:t>
            </a:r>
            <a:endParaRPr lang="en-US" altLang="zh-CN" sz="2600" b="1" dirty="0" smtClean="0"/>
          </a:p>
          <a:p>
            <a:pPr marL="0" indent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en-US" altLang="zh-CN" sz="2600" b="1" dirty="0" smtClean="0"/>
              <a:t> 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措施：</a:t>
            </a:r>
            <a:endParaRPr lang="en-US" altLang="zh-CN" sz="2600" b="1" dirty="0" smtClean="0">
              <a:solidFill>
                <a:srgbClr val="0070C0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zh-CN" altLang="en-US" sz="2600" b="1" dirty="0" smtClean="0"/>
              <a:t>中国研究生招生信息网</a:t>
            </a:r>
            <a:r>
              <a:rPr lang="en-US" altLang="zh-CN" sz="2600" b="1" dirty="0"/>
              <a:t>https://yz.chsi.com.cn/</a:t>
            </a:r>
            <a:endParaRPr lang="en-US" altLang="zh-CN" sz="2600" b="1" dirty="0" smtClean="0"/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zh-CN" altLang="en-US" sz="2600" b="1" dirty="0" smtClean="0"/>
              <a:t>高校官网</a:t>
            </a:r>
            <a:endParaRPr lang="en-US" altLang="zh-CN" sz="2600" b="1" dirty="0" smtClean="0"/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zh-CN" altLang="en-US" sz="2600" b="1" dirty="0" smtClean="0"/>
              <a:t>研究生论坛</a:t>
            </a:r>
            <a:endParaRPr lang="en-US" altLang="zh-CN" sz="2600" b="1" dirty="0" smtClean="0"/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zh-CN" altLang="en-US" sz="2600" b="1" dirty="0" smtClean="0"/>
              <a:t>高校研招办</a:t>
            </a:r>
            <a:r>
              <a:rPr lang="en-US" altLang="zh-CN" sz="2600" b="1" dirty="0" smtClean="0"/>
              <a:t>-</a:t>
            </a:r>
            <a:r>
              <a:rPr lang="zh-CN" altLang="en-US" sz="2600" b="1" dirty="0" smtClean="0"/>
              <a:t>电话咨询</a:t>
            </a:r>
            <a:endParaRPr lang="en-US" altLang="zh-CN" sz="2600" b="1" dirty="0" smtClean="0"/>
          </a:p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zh-CN" altLang="en-US" sz="2600" b="1" dirty="0" smtClean="0"/>
              <a:t>通过熟人、同学和实地考察</a:t>
            </a:r>
            <a:endParaRPr lang="zh-CN" altLang="en-US" sz="2600" b="1" dirty="0"/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600" y="1361627"/>
            <a:ext cx="2789238" cy="2794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6556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22"/>
          <p:cNvSpPr/>
          <p:nvPr/>
        </p:nvSpPr>
        <p:spPr>
          <a:xfrm>
            <a:off x="110359" y="204701"/>
            <a:ext cx="3723087" cy="6886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研时间表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3"/>
          <a:stretch/>
        </p:blipFill>
        <p:spPr>
          <a:xfrm>
            <a:off x="4644888" y="204700"/>
            <a:ext cx="2501347" cy="655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81621" y="2566782"/>
            <a:ext cx="3922022" cy="9218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>
              <a:defRPr/>
            </a:pPr>
            <a:r>
              <a:rPr lang="zh-CN" altLang="en-US" sz="2800" dirty="0" smtClean="0">
                <a:hlinkClick r:id="rId2"/>
              </a:rPr>
              <a:t>中国研究生招生信息网（研招网）</a:t>
            </a:r>
            <a:endParaRPr lang="en-US" altLang="zh-CN" sz="2800" dirty="0" smtClean="0">
              <a:hlinkClick r:id="rId2"/>
            </a:endParaRPr>
          </a:p>
          <a:p>
            <a:pPr>
              <a:defRPr/>
            </a:pPr>
            <a:endParaRPr kumimoji="0" lang="en-US" altLang="zh-CN" sz="2600" kern="1200" cap="none" spc="0" normalizeH="0" baseline="0" noProof="0" dirty="0" smtClean="0">
              <a:latin typeface="+mj-lt"/>
              <a:ea typeface="+mj-ea"/>
              <a:cs typeface="+mj-cs"/>
              <a:hlinkClick r:id="rId2"/>
            </a:endParaRPr>
          </a:p>
          <a:p>
            <a:pPr>
              <a:defRPr/>
            </a:pPr>
            <a:r>
              <a:rPr kumimoji="0" lang="en-US" altLang="zh-CN" sz="2600" kern="1200" cap="none" spc="0" normalizeH="0" baseline="0" noProof="0" dirty="0" smtClean="0">
                <a:latin typeface="+mj-lt"/>
                <a:ea typeface="+mj-ea"/>
                <a:cs typeface="+mj-cs"/>
                <a:hlinkClick r:id="rId2"/>
              </a:rPr>
              <a:t>https</a:t>
            </a:r>
            <a:r>
              <a:rPr kumimoji="0" lang="en-US" altLang="zh-CN" sz="2600" kern="1200" cap="none" spc="0" normalizeH="0" baseline="0" noProof="0" dirty="0">
                <a:latin typeface="+mj-lt"/>
                <a:ea typeface="+mj-ea"/>
                <a:cs typeface="+mj-cs"/>
                <a:hlinkClick r:id="rId2"/>
              </a:rPr>
              <a:t>://yz.chsi.com.cn/</a:t>
            </a:r>
            <a:endParaRPr kumimoji="0" lang="zh-CN" altLang="en-US" sz="2600" kern="1200" cap="none" spc="0" normalizeH="0" baseline="0" noProof="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矩形 22"/>
          <p:cNvSpPr/>
          <p:nvPr/>
        </p:nvSpPr>
        <p:spPr>
          <a:xfrm>
            <a:off x="110359" y="204701"/>
            <a:ext cx="3723087" cy="6886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</a:t>
            </a:r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研时间表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69" y="204701"/>
            <a:ext cx="5698471" cy="35316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06" y="3752436"/>
            <a:ext cx="7696398" cy="310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6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69925" y="1057275"/>
            <a:ext cx="10437495" cy="2371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200775" y="3601085"/>
            <a:ext cx="4906645" cy="29241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69925" y="3601085"/>
            <a:ext cx="5283835" cy="28371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669882" y="357509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 fontScale="75000" lnSpcReduction="2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3555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选择一所理想的大学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4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69925" y="1588135"/>
            <a:ext cx="11134090" cy="8235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69925" y="2729230"/>
            <a:ext cx="11133455" cy="33362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 fontScale="75000" lnSpcReduction="2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3555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专业选择</a:t>
            </a:r>
            <a:r>
              <a:rPr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</a:p>
        </p:txBody>
      </p:sp>
      <p:sp>
        <p:nvSpPr>
          <p:cNvPr id="3" name="内容占位符 2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招生简章</a:t>
            </a:r>
            <a:r>
              <a:rPr lang="en-US" altLang="zh-CN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长春大学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1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5310" y="423545"/>
            <a:ext cx="11042015" cy="746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98295" y="1061720"/>
            <a:ext cx="8156575" cy="4735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70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590800" y="1076325"/>
            <a:ext cx="7010400" cy="4705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29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01320" y="1449070"/>
            <a:ext cx="11666220" cy="13760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01320" y="2937510"/>
            <a:ext cx="8700135" cy="36703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 fontScale="75000" lnSpcReduction="2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3555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专业选择：</a:t>
            </a:r>
          </a:p>
        </p:txBody>
      </p:sp>
      <p:sp>
        <p:nvSpPr>
          <p:cNvPr id="3" name="内容占位符 2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招生简章</a:t>
            </a:r>
            <a:r>
              <a:rPr lang="en-US" alt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dirty="0" err="1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长春理工</a:t>
            </a:r>
            <a:r>
              <a:rPr lang="zh-CN" altLang="en-US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大学</a:t>
            </a:r>
            <a:endParaRPr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0"/>
            <a:ext cx="1168400" cy="1168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6239" t="8342" b="5882"/>
          <a:stretch/>
        </p:blipFill>
        <p:spPr>
          <a:xfrm>
            <a:off x="2499459" y="1406768"/>
            <a:ext cx="7338646" cy="3541290"/>
          </a:xfrm>
          <a:prstGeom prst="rect">
            <a:avLst/>
          </a:prstGeom>
        </p:spPr>
      </p:pic>
      <p:sp>
        <p:nvSpPr>
          <p:cNvPr id="15" name="标题 1"/>
          <p:cNvSpPr txBox="1">
            <a:spLocks/>
          </p:cNvSpPr>
          <p:nvPr/>
        </p:nvSpPr>
        <p:spPr>
          <a:xfrm>
            <a:off x="2308574" y="269657"/>
            <a:ext cx="8169275" cy="10080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latin typeface="+mn-ea"/>
                <a:ea typeface="+mn-ea"/>
              </a:rPr>
              <a:t>考研是一条路，但不是唯一的一条路</a:t>
            </a:r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2569798" y="5308217"/>
            <a:ext cx="5448787" cy="9921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800" b="1" i="0" u="none" strike="noStrike" kern="120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正确认识自己，准确了解自己的兴趣和能力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1800" b="1" i="0" u="none" strike="noStrike" kern="120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选择适合自己的，同时也要挑战自我</a:t>
            </a:r>
            <a:endParaRPr kumimoji="0" lang="zh-CN" altLang="en-US" sz="1800" b="1" i="0" u="none" strike="noStrike" kern="1200" cap="none" spc="15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373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779520" y="0"/>
            <a:ext cx="6129020" cy="1530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40055" y="1593215"/>
            <a:ext cx="5212080" cy="5140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672455" y="2183765"/>
            <a:ext cx="6519545" cy="38220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72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51660" y="1270635"/>
            <a:ext cx="8239125" cy="504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04110" y="1730375"/>
            <a:ext cx="7383780" cy="50177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 fontScale="75000" lnSpcReduction="2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555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sz="3555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年成绩</a:t>
            </a:r>
            <a:r>
              <a:rPr lang="zh-CN" altLang="en-US" sz="3555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</a:p>
        </p:txBody>
      </p:sp>
      <p:sp>
        <p:nvSpPr>
          <p:cNvPr id="3" name="内容占位符 2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长春大学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5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19100" y="1209675"/>
            <a:ext cx="11353800" cy="4438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542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51660" y="1270635"/>
            <a:ext cx="8239125" cy="504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71500" y="2103755"/>
            <a:ext cx="11049000" cy="30861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 fontScale="75000" lnSpcReduction="2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en-US" altLang="zh-CN" sz="3555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sz="3555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年成绩</a:t>
            </a:r>
            <a:r>
              <a:rPr lang="zh-CN" altLang="en-US" sz="3555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</a:p>
        </p:txBody>
      </p:sp>
      <p:sp>
        <p:nvSpPr>
          <p:cNvPr id="3" name="内容占位符 2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长春大学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52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38225" y="1680845"/>
            <a:ext cx="10115550" cy="3495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51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168400" y="1863090"/>
            <a:ext cx="40640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分数构成（满分</a:t>
            </a:r>
            <a:r>
              <a:rPr lang="en-US" altLang="zh-CN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</a:t>
            </a:r>
            <a:r>
              <a:rPr lang="zh-CN" altLang="en-US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）：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1. </a:t>
            </a:r>
            <a:r>
              <a:rPr lang="zh-CN" altLang="en-US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数学</a:t>
            </a:r>
            <a:r>
              <a:rPr lang="en-US" altLang="zh-CN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150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2. </a:t>
            </a:r>
            <a:r>
              <a:rPr lang="zh-CN" altLang="en-US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专业课</a:t>
            </a:r>
            <a:r>
              <a:rPr lang="en-US" altLang="zh-CN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150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3. </a:t>
            </a:r>
            <a:r>
              <a:rPr lang="zh-CN" altLang="en-US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政治</a:t>
            </a:r>
            <a:r>
              <a:rPr lang="en-US" altLang="zh-CN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100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4. </a:t>
            </a:r>
            <a:r>
              <a:rPr lang="zh-CN" altLang="en-US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英语</a:t>
            </a:r>
            <a:r>
              <a:rPr lang="en-US" altLang="zh-CN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100</a:t>
            </a: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404610" y="1865630"/>
            <a:ext cx="51181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时间安排：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1. 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数学</a:t>
            </a: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熟能生巧</a:t>
            </a:r>
            <a:endParaRPr lang="en-US" altLang="zh-CN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2. 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专业课</a:t>
            </a: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有针对性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3. 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政治</a:t>
            </a: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最后两个月</a:t>
            </a:r>
            <a:endParaRPr lang="en-US" altLang="zh-CN" sz="2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4. 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英语</a:t>
            </a: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熟能生巧</a:t>
            </a: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 fontScale="75000" lnSpcReduction="2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sz="3555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考研复习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6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168400" y="1863090"/>
            <a:ext cx="52901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分数构成（</a:t>
            </a: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&gt;300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）：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1. 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数学</a:t>
            </a: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100  (60~80?)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2. 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专业课</a:t>
            </a: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&gt; 100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3. 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政治</a:t>
            </a: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60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4. </a:t>
            </a:r>
            <a:r>
              <a:rPr lang="zh-CN" altLang="en-US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英语</a:t>
            </a:r>
            <a:r>
              <a:rPr lang="en-US" altLang="zh-CN" sz="24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40</a:t>
            </a: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7139940" y="1948180"/>
            <a:ext cx="4064000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相关辅导机构：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4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24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 fontScale="75000" lnSpcReduction="20000"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sz="3555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考研复习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4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333375"/>
            <a:ext cx="7920038" cy="719138"/>
          </a:xfrm>
          <a:solidFill>
            <a:schemeClr val="accent1">
              <a:alpha val="28000"/>
            </a:schemeClr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昨夜西风凋碧树。独上高楼，望尽天涯路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90725" y="1166813"/>
            <a:ext cx="7921625" cy="720725"/>
          </a:xfrm>
          <a:prstGeom prst="rect">
            <a:avLst/>
          </a:prstGeom>
          <a:solidFill>
            <a:schemeClr val="accent6">
              <a:lumMod val="40000"/>
              <a:lumOff val="60000"/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£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918F"/>
              </a:buClr>
              <a:buSzPct val="70000"/>
              <a:buFont typeface="Wingdings" panose="05000000000000000000" pitchFamily="2" charset="2"/>
              <a:buChar char="l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£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衣带渐宽终不悔，为研消得人憔悴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82888" y="2203450"/>
            <a:ext cx="2665413" cy="504825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£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918F"/>
              </a:buClr>
              <a:buSzPct val="70000"/>
              <a:buFont typeface="Wingdings" panose="05000000000000000000" pitchFamily="2" charset="2"/>
              <a:buChar char="l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£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不要为失败找理由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" name="流程图: 资料带 1"/>
          <p:cNvSpPr/>
          <p:nvPr/>
        </p:nvSpPr>
        <p:spPr bwMode="auto">
          <a:xfrm>
            <a:off x="8132763" y="5445125"/>
            <a:ext cx="2376488" cy="717550"/>
          </a:xfrm>
          <a:prstGeom prst="flowChartPunchedTape">
            <a:avLst/>
          </a:prstGeom>
          <a:solidFill>
            <a:srgbClr val="FFC000">
              <a:alpha val="28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要为成功找方法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4586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275" y="2708275"/>
            <a:ext cx="4899025" cy="36226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580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13322" y="198783"/>
            <a:ext cx="5681800" cy="709336"/>
          </a:xfrm>
        </p:spPr>
        <p:txBody>
          <a:bodyPr vert="horz" wrap="square" lIns="91440" tIns="45720" rIns="91440" bIns="45720" anchor="b" anchorCtr="0">
            <a:norm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三心：决心   信心   恒心</a:t>
            </a:r>
          </a:p>
        </p:txBody>
      </p:sp>
      <p:pic>
        <p:nvPicPr>
          <p:cNvPr id="25607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4" y="1305409"/>
            <a:ext cx="5667316" cy="40617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3859" b="20116"/>
          <a:stretch/>
        </p:blipFill>
        <p:spPr>
          <a:xfrm>
            <a:off x="6019897" y="1225895"/>
            <a:ext cx="2477473" cy="41412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t="4624" b="21011"/>
          <a:stretch/>
        </p:blipFill>
        <p:spPr>
          <a:xfrm>
            <a:off x="8737237" y="1206017"/>
            <a:ext cx="2544910" cy="41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6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3" b="10545"/>
          <a:stretch/>
        </p:blipFill>
        <p:spPr>
          <a:xfrm>
            <a:off x="0" y="0"/>
            <a:ext cx="12192000" cy="3708400"/>
          </a:xfrm>
          <a:prstGeom prst="rect">
            <a:avLst/>
          </a:prstGeom>
        </p:spPr>
      </p:pic>
      <p:sp>
        <p:nvSpPr>
          <p:cNvPr id="7169" name="原创设计师QQ598969553             _1"/>
          <p:cNvSpPr/>
          <p:nvPr/>
        </p:nvSpPr>
        <p:spPr>
          <a:xfrm>
            <a:off x="857818" y="4462967"/>
            <a:ext cx="2302134" cy="103600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2337" y="323464"/>
              </a:cxn>
              <a:cxn ang="0">
                <a:pos x="0" y="643548"/>
              </a:cxn>
              <a:cxn ang="0">
                <a:pos x="0" y="0"/>
              </a:cxn>
            </a:cxnLst>
            <a:rect l="0" t="0" r="0" b="0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 w="6350"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7170" name="原创设计师QQ598969553             _2"/>
          <p:cNvSpPr/>
          <p:nvPr/>
        </p:nvSpPr>
        <p:spPr>
          <a:xfrm>
            <a:off x="1792985" y="4515813"/>
            <a:ext cx="1542313" cy="930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113" y="216113"/>
              </a:cxn>
              <a:cxn ang="0">
                <a:pos x="0" y="433005"/>
              </a:cxn>
              <a:cxn ang="0">
                <a:pos x="0" y="0"/>
              </a:cxn>
            </a:cxnLst>
            <a:rect l="0" t="0" r="0" b="0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005298"/>
          </a:solidFill>
          <a:ln w="9525"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7" name="矩形 6"/>
          <p:cNvSpPr/>
          <p:nvPr/>
        </p:nvSpPr>
        <p:spPr>
          <a:xfrm>
            <a:off x="3720008" y="4196140"/>
            <a:ext cx="51090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敬请指正</a:t>
            </a:r>
            <a:endParaRPr lang="zh-CN" altLang="en-US" sz="9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原创设计师QQ598969553             _1"/>
          <p:cNvSpPr/>
          <p:nvPr/>
        </p:nvSpPr>
        <p:spPr>
          <a:xfrm>
            <a:off x="211771" y="200353"/>
            <a:ext cx="429631" cy="8571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2337" y="323464"/>
              </a:cxn>
              <a:cxn ang="0">
                <a:pos x="0" y="643548"/>
              </a:cxn>
              <a:cxn ang="0">
                <a:pos x="0" y="0"/>
              </a:cxn>
            </a:cxnLst>
            <a:rect l="0" t="0" r="0" b="0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 w="6350"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7170" name="原创设计师QQ598969553             _2"/>
          <p:cNvSpPr/>
          <p:nvPr/>
        </p:nvSpPr>
        <p:spPr>
          <a:xfrm>
            <a:off x="345104" y="500881"/>
            <a:ext cx="287831" cy="57777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6113" y="216113"/>
              </a:cxn>
              <a:cxn ang="0">
                <a:pos x="0" y="433005"/>
              </a:cxn>
              <a:cxn ang="0">
                <a:pos x="0" y="0"/>
              </a:cxn>
            </a:cxnLst>
            <a:rect l="0" t="0" r="0" b="0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005298"/>
          </a:solidFill>
          <a:ln w="9525"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" name="矩形 1"/>
          <p:cNvSpPr/>
          <p:nvPr/>
        </p:nvSpPr>
        <p:spPr>
          <a:xfrm>
            <a:off x="766268" y="336537"/>
            <a:ext cx="1826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考研辅导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67460" y="2990310"/>
            <a:ext cx="8433909" cy="1119918"/>
            <a:chOff x="1685054" y="172959"/>
            <a:chExt cx="8433909" cy="1119918"/>
          </a:xfrm>
        </p:grpSpPr>
        <p:sp>
          <p:nvSpPr>
            <p:cNvPr id="10" name="五边形 9"/>
            <p:cNvSpPr/>
            <p:nvPr/>
          </p:nvSpPr>
          <p:spPr>
            <a:xfrm rot="10800000">
              <a:off x="1685054" y="181037"/>
              <a:ext cx="8433909" cy="1111840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五边形 4"/>
            <p:cNvSpPr/>
            <p:nvPr/>
          </p:nvSpPr>
          <p:spPr>
            <a:xfrm rot="21600000">
              <a:off x="1963013" y="172959"/>
              <a:ext cx="8155949" cy="1111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6561" tIns="121920" rIns="227584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b="1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054891" y="4102151"/>
            <a:ext cx="8433909" cy="1111840"/>
            <a:chOff x="1685053" y="172959"/>
            <a:chExt cx="8433909" cy="1111840"/>
          </a:xfrm>
        </p:grpSpPr>
        <p:sp>
          <p:nvSpPr>
            <p:cNvPr id="13" name="五边形 12"/>
            <p:cNvSpPr/>
            <p:nvPr/>
          </p:nvSpPr>
          <p:spPr>
            <a:xfrm rot="10800000">
              <a:off x="1685053" y="172959"/>
              <a:ext cx="8433909" cy="1111840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五边形 4"/>
            <p:cNvSpPr/>
            <p:nvPr/>
          </p:nvSpPr>
          <p:spPr>
            <a:xfrm rot="21600000">
              <a:off x="1963013" y="172959"/>
              <a:ext cx="8155949" cy="1111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6561" tIns="121920" rIns="227584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b="1" dirty="0"/>
                <a:t>考</a:t>
              </a:r>
              <a:r>
                <a:rPr lang="zh-CN" altLang="en-US" sz="3200" b="1" dirty="0" smtClean="0"/>
                <a:t>研时间</a:t>
              </a:r>
              <a:endParaRPr lang="zh-CN" altLang="en-US" sz="3200" b="1" dirty="0"/>
            </a:p>
          </p:txBody>
        </p:sp>
      </p:grpSp>
      <p:sp>
        <p:nvSpPr>
          <p:cNvPr id="15" name="椭圆 14"/>
          <p:cNvSpPr/>
          <p:nvPr/>
        </p:nvSpPr>
        <p:spPr>
          <a:xfrm>
            <a:off x="1580456" y="2934717"/>
            <a:ext cx="1050067" cy="122302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椭圆 16"/>
          <p:cNvSpPr/>
          <p:nvPr/>
        </p:nvSpPr>
        <p:spPr>
          <a:xfrm>
            <a:off x="1601041" y="4002370"/>
            <a:ext cx="1050067" cy="122302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组合 18"/>
          <p:cNvGrpSpPr/>
          <p:nvPr/>
        </p:nvGrpSpPr>
        <p:grpSpPr>
          <a:xfrm>
            <a:off x="2054891" y="1883424"/>
            <a:ext cx="9987044" cy="1503703"/>
            <a:chOff x="1672484" y="152125"/>
            <a:chExt cx="9987044" cy="1503703"/>
          </a:xfrm>
        </p:grpSpPr>
        <p:sp>
          <p:nvSpPr>
            <p:cNvPr id="20" name="五边形 19"/>
            <p:cNvSpPr/>
            <p:nvPr/>
          </p:nvSpPr>
          <p:spPr>
            <a:xfrm rot="10800000">
              <a:off x="1672484" y="152125"/>
              <a:ext cx="8433909" cy="1111840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五边形 4"/>
            <p:cNvSpPr/>
            <p:nvPr/>
          </p:nvSpPr>
          <p:spPr>
            <a:xfrm>
              <a:off x="3503579" y="543988"/>
              <a:ext cx="8155949" cy="1111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6561" tIns="121920" rIns="227584" bIns="121920" numCol="1" spcCol="1270" anchor="ctr" anchorCtr="0">
              <a:noAutofit/>
            </a:bodyPr>
            <a:lstStyle/>
            <a:p>
              <a:pPr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b="1" dirty="0"/>
                <a:t>国家线和各科分数线</a:t>
              </a:r>
            </a:p>
            <a:p>
              <a:pPr lvl="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dirty="0" smtClean="0"/>
                <a:t>        </a:t>
              </a:r>
              <a:endParaRPr lang="zh-CN" altLang="zh-CN" sz="3200" b="1" dirty="0"/>
            </a:p>
          </p:txBody>
        </p:sp>
      </p:grpSp>
      <p:sp>
        <p:nvSpPr>
          <p:cNvPr id="22" name="椭圆 21"/>
          <p:cNvSpPr/>
          <p:nvPr/>
        </p:nvSpPr>
        <p:spPr>
          <a:xfrm>
            <a:off x="1593024" y="1904257"/>
            <a:ext cx="1050067" cy="122302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0"/>
            <a:ext cx="1168400" cy="116840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067459" y="5204358"/>
            <a:ext cx="8433909" cy="1121473"/>
            <a:chOff x="1705638" y="163326"/>
            <a:chExt cx="8433909" cy="1121473"/>
          </a:xfrm>
        </p:grpSpPr>
        <p:sp>
          <p:nvSpPr>
            <p:cNvPr id="24" name="五边形 23"/>
            <p:cNvSpPr/>
            <p:nvPr/>
          </p:nvSpPr>
          <p:spPr>
            <a:xfrm rot="10800000">
              <a:off x="1705638" y="163326"/>
              <a:ext cx="8433909" cy="1111840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五边形 4"/>
            <p:cNvSpPr/>
            <p:nvPr/>
          </p:nvSpPr>
          <p:spPr>
            <a:xfrm rot="21600000">
              <a:off x="1963013" y="172959"/>
              <a:ext cx="8155949" cy="1111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66561" tIns="121920" rIns="227584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3200" b="1" dirty="0" smtClean="0"/>
                <a:t>选择一所理想大学</a:t>
              </a:r>
              <a:endParaRPr lang="zh-CN" altLang="en-US" sz="3200" b="1" dirty="0"/>
            </a:p>
          </p:txBody>
        </p:sp>
      </p:grpSp>
      <p:sp>
        <p:nvSpPr>
          <p:cNvPr id="26" name="椭圆 25"/>
          <p:cNvSpPr/>
          <p:nvPr/>
        </p:nvSpPr>
        <p:spPr>
          <a:xfrm>
            <a:off x="1593024" y="5114210"/>
            <a:ext cx="1050067" cy="122302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矩形 3"/>
          <p:cNvSpPr/>
          <p:nvPr/>
        </p:nvSpPr>
        <p:spPr>
          <a:xfrm>
            <a:off x="5649669" y="3282424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lt1"/>
                </a:solidFill>
              </a:rPr>
              <a:t>考研准备</a:t>
            </a:r>
            <a:endParaRPr lang="zh-CN" altLang="en-US" sz="32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2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22"/>
          <p:cNvSpPr/>
          <p:nvPr/>
        </p:nvSpPr>
        <p:spPr>
          <a:xfrm>
            <a:off x="110359" y="239871"/>
            <a:ext cx="4652560" cy="6886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国家线和各科分数线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0"/>
            <a:ext cx="1168400" cy="1168400"/>
          </a:xfrm>
          <a:prstGeom prst="rect">
            <a:avLst/>
          </a:prstGeom>
        </p:spPr>
      </p:pic>
      <p:sp>
        <p:nvSpPr>
          <p:cNvPr id="15" name="标题 1"/>
          <p:cNvSpPr txBox="1">
            <a:spLocks/>
          </p:cNvSpPr>
          <p:nvPr/>
        </p:nvSpPr>
        <p:spPr>
          <a:xfrm>
            <a:off x="268446" y="4131278"/>
            <a:ext cx="2857465" cy="50482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800" b="0" i="0" u="none" strike="noStrike" kern="1200" cap="none" spc="20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分数线</a:t>
            </a:r>
            <a:endParaRPr kumimoji="0" lang="zh-CN" altLang="en-US" sz="2800" b="0" i="0" u="none" strike="noStrike" kern="1200" cap="none" spc="20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514769" y="4720084"/>
            <a:ext cx="6293535" cy="1944688"/>
          </a:xfrm>
          <a:prstGeom prst="rect">
            <a:avLst/>
          </a:prstGeom>
          <a:ln>
            <a:solidFill>
              <a:srgbClr val="0000CC">
                <a:alpha val="100000"/>
              </a:srgbClr>
            </a:solidFill>
            <a:miter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不同地区分数线</a:t>
            </a:r>
            <a:r>
              <a:rPr lang="en-US" altLang="zh-CN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—A</a:t>
            </a:r>
            <a:r>
              <a:rPr lang="zh-CN" alt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类、</a:t>
            </a:r>
            <a:r>
              <a:rPr lang="en-US" altLang="zh-CN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B</a:t>
            </a:r>
            <a:r>
              <a:rPr lang="zh-CN" altLang="en-US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类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0" i="0" u="none" strike="noStrike" kern="120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教育部所属</a:t>
            </a:r>
            <a:r>
              <a:rPr kumimoji="0" lang="en-US" altLang="zh-CN" sz="2400" b="0" i="0" u="none" strike="noStrike" kern="120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34</a:t>
            </a:r>
            <a:r>
              <a:rPr kumimoji="0" lang="zh-CN" altLang="en-US" sz="2400" b="0" i="0" u="none" strike="noStrike" kern="120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所高校自主划线</a:t>
            </a:r>
            <a:r>
              <a:rPr kumimoji="0" lang="en-US" altLang="zh-CN" sz="2400" b="0" i="0" u="none" strike="noStrike" kern="120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—34</a:t>
            </a:r>
            <a:r>
              <a:rPr kumimoji="0" lang="zh-CN" altLang="en-US" sz="2400" b="0" i="0" u="none" strike="noStrike" kern="120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条线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b="0" i="0" u="none" strike="noStrike" kern="120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总分排名</a:t>
            </a:r>
            <a:r>
              <a:rPr kumimoji="0" lang="en-US" altLang="zh-CN" sz="2400" b="0" i="0" u="none" strike="noStrike" kern="120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—</a:t>
            </a:r>
            <a:r>
              <a:rPr kumimoji="0" lang="zh-CN" altLang="en-US" sz="2400" b="0" i="0" u="none" strike="noStrike" kern="120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初试分</a:t>
            </a:r>
            <a:r>
              <a:rPr kumimoji="0" lang="en-US" altLang="zh-CN" sz="2400" b="0" i="0" u="none" strike="noStrike" kern="120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+</a:t>
            </a:r>
            <a:r>
              <a:rPr kumimoji="0" lang="zh-CN" altLang="en-US" sz="2400" b="0" i="0" u="none" strike="noStrike" kern="120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复试分</a:t>
            </a:r>
            <a:endParaRPr kumimoji="0" lang="zh-CN" altLang="en-US" sz="2400" b="0" i="0" u="none" strike="noStrike" kern="1200" cap="none" spc="15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600116" y="1624694"/>
            <a:ext cx="53617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</a:t>
            </a:r>
            <a:r>
              <a:rPr lang="zh-CN" altLang="en-US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思想政治理论</a:t>
            </a:r>
            <a:r>
              <a:rPr lang="en-US" altLang="zh-CN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100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sz="24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外国语</a:t>
            </a:r>
            <a:r>
              <a:rPr lang="en-US" altLang="zh-CN" sz="24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</a:t>
            </a:r>
            <a:r>
              <a:rPr lang="en-US" altLang="zh-CN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</a:t>
            </a:r>
            <a:r>
              <a:rPr lang="zh-CN" altLang="en-US" sz="24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业务课一</a:t>
            </a:r>
            <a:r>
              <a:rPr lang="en-US" altLang="zh-CN" sz="24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240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150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 </a:t>
            </a:r>
            <a:r>
              <a:rPr lang="zh-CN" altLang="en-US" sz="24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业务课二</a:t>
            </a:r>
            <a:r>
              <a:rPr lang="en-US" altLang="zh-CN" sz="2400" dirty="0" smtClean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150   </a:t>
            </a:r>
            <a:endParaRPr lang="en-US" altLang="zh-CN" sz="240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110359" y="1119869"/>
            <a:ext cx="5456583" cy="50482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zh-CN" altLang="en-US" sz="2800" b="0" dirty="0">
                <a:solidFill>
                  <a:srgbClr val="FF0000"/>
                </a:solidFill>
              </a:rPr>
              <a:t>初试分数构成（满分</a:t>
            </a:r>
            <a:r>
              <a:rPr lang="en-US" altLang="zh-CN" sz="2800" b="0" dirty="0">
                <a:solidFill>
                  <a:srgbClr val="FF0000"/>
                </a:solidFill>
              </a:rPr>
              <a:t>500</a:t>
            </a:r>
            <a:r>
              <a:rPr lang="zh-CN" altLang="en-US" sz="2800" b="0" dirty="0">
                <a:solidFill>
                  <a:srgbClr val="FF0000"/>
                </a:solidFill>
              </a:rPr>
              <a:t>）：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22"/>
          <p:cNvSpPr/>
          <p:nvPr/>
        </p:nvSpPr>
        <p:spPr>
          <a:xfrm>
            <a:off x="110359" y="239871"/>
            <a:ext cx="4652560" cy="6886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国家线和各科分数线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0"/>
            <a:ext cx="1168400" cy="1168400"/>
          </a:xfrm>
          <a:prstGeom prst="rect">
            <a:avLst/>
          </a:prstGeom>
        </p:spPr>
      </p:pic>
      <p:sp>
        <p:nvSpPr>
          <p:cNvPr id="20" name="标题 1"/>
          <p:cNvSpPr txBox="1"/>
          <p:nvPr/>
        </p:nvSpPr>
        <p:spPr>
          <a:xfrm>
            <a:off x="257524" y="1408423"/>
            <a:ext cx="7315200" cy="5048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分区情况</a:t>
            </a:r>
          </a:p>
        </p:txBody>
      </p:sp>
      <p:sp>
        <p:nvSpPr>
          <p:cNvPr id="21" name="内容占位符 2"/>
          <p:cNvSpPr txBox="1"/>
          <p:nvPr/>
        </p:nvSpPr>
        <p:spPr bwMode="auto">
          <a:xfrm>
            <a:off x="257524" y="1948902"/>
            <a:ext cx="11712236" cy="231498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£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918F"/>
              </a:buClr>
              <a:buSzPct val="70000"/>
              <a:buFont typeface="Wingdings" panose="05000000000000000000" pitchFamily="2" charset="2"/>
              <a:buChar char="l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£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472C4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4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一区</a:t>
            </a:r>
            <a:r>
              <a:rPr lang="en-US" altLang="zh-CN" sz="24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(A</a:t>
            </a:r>
            <a:r>
              <a:rPr lang="zh-CN" altLang="en-US" sz="24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类</a:t>
            </a:r>
            <a:r>
              <a:rPr lang="en-US" altLang="zh-CN" sz="24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)</a:t>
            </a:r>
            <a:r>
              <a:rPr lang="zh-CN" altLang="en-US" sz="24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：</a:t>
            </a:r>
            <a:endParaRPr lang="en-US" altLang="zh-CN" sz="2400" b="0" spc="150" noProof="1" smtClean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0" indent="0">
              <a:buClr>
                <a:srgbClr val="4472C4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北京、天津、上海、江苏、浙江、福建、山东、河南、湖北、湖南、广东、河北、山西、辽宁、吉林、黑龙江、安徽、江西、重庆、四川、陕西等</a:t>
            </a:r>
            <a:r>
              <a:rPr lang="en-US" altLang="zh-CN" sz="20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21</a:t>
            </a:r>
            <a:r>
              <a:rPr lang="zh-CN" altLang="en-US" sz="20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省（市）</a:t>
            </a:r>
            <a:endParaRPr lang="en-US" altLang="zh-CN" sz="2000" b="0" spc="150" noProof="1" smtClean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0" indent="0">
              <a:buClr>
                <a:srgbClr val="4472C4"/>
              </a:buClr>
              <a:buFont typeface="Wingdings" panose="05000000000000000000" pitchFamily="2" charset="2"/>
              <a:buNone/>
              <a:defRPr/>
            </a:pPr>
            <a:endParaRPr lang="en-US" altLang="zh-CN" sz="2000" b="0" spc="150" noProof="1" smtClean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0" indent="0">
              <a:buClr>
                <a:srgbClr val="4472C4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4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二区</a:t>
            </a:r>
            <a:r>
              <a:rPr lang="en-US" altLang="zh-CN" sz="24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(B</a:t>
            </a:r>
            <a:r>
              <a:rPr lang="zh-CN" altLang="en-US" sz="24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类</a:t>
            </a:r>
            <a:r>
              <a:rPr lang="en-US" altLang="zh-CN" sz="24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)</a:t>
            </a:r>
            <a:r>
              <a:rPr lang="zh-CN" altLang="en-US" sz="24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：</a:t>
            </a:r>
            <a:endParaRPr lang="en-US" altLang="zh-CN" sz="2400" b="0" spc="150" noProof="1" smtClean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0" indent="0">
              <a:buClr>
                <a:srgbClr val="4472C4"/>
              </a:buClr>
              <a:buFont typeface="Wingdings" panose="05000000000000000000" pitchFamily="2" charset="2"/>
              <a:buNone/>
              <a:defRPr/>
            </a:pPr>
            <a:r>
              <a:rPr lang="zh-CN" altLang="en-US" sz="20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内蒙古、广西、海南、贵州、云南、西藏、甘肃、青海、宁夏、新疆等</a:t>
            </a:r>
            <a:r>
              <a:rPr lang="en-US" altLang="zh-CN" sz="20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20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省（区）。</a:t>
            </a:r>
            <a:endParaRPr lang="en-US" altLang="zh-CN" sz="2000" b="0" spc="150" noProof="1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6" name="内容占位符 2"/>
          <p:cNvSpPr txBox="1"/>
          <p:nvPr/>
        </p:nvSpPr>
        <p:spPr bwMode="auto">
          <a:xfrm>
            <a:off x="257524" y="4786560"/>
            <a:ext cx="11712236" cy="898624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£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918F"/>
              </a:buClr>
              <a:buSzPct val="70000"/>
              <a:buFont typeface="Wingdings" panose="05000000000000000000" pitchFamily="2" charset="2"/>
              <a:buChar char="l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£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4472C4"/>
              </a:buClr>
              <a:buNone/>
              <a:defRPr/>
            </a:pPr>
            <a:r>
              <a:rPr lang="zh-CN" altLang="en-US" sz="20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通常，  二</a:t>
            </a:r>
            <a:r>
              <a:rPr lang="zh-CN" altLang="en-US" sz="2000" b="0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区</a:t>
            </a:r>
            <a:r>
              <a:rPr lang="en-US" altLang="zh-CN" sz="2000" b="0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(B</a:t>
            </a:r>
            <a:r>
              <a:rPr lang="zh-CN" altLang="en-US" sz="2000" b="0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类</a:t>
            </a:r>
            <a:r>
              <a:rPr lang="en-US" altLang="zh-CN" sz="20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)</a:t>
            </a:r>
            <a:r>
              <a:rPr lang="zh-CN" altLang="en-US" sz="20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考生分数线相较于一</a:t>
            </a:r>
            <a:r>
              <a:rPr lang="zh-CN" altLang="en-US" sz="2000" b="0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区</a:t>
            </a:r>
            <a:r>
              <a:rPr lang="en-US" altLang="zh-CN" sz="2000" b="0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(A</a:t>
            </a:r>
            <a:r>
              <a:rPr lang="zh-CN" altLang="en-US" sz="2000" b="0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类</a:t>
            </a:r>
            <a:r>
              <a:rPr lang="en-US" altLang="zh-CN" sz="20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)</a:t>
            </a:r>
            <a:r>
              <a:rPr lang="zh-CN" altLang="en-US" sz="20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分数线，</a:t>
            </a:r>
            <a:endParaRPr lang="en-US" altLang="zh-CN" sz="2000" b="0" spc="150" noProof="1" smtClean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0" indent="0">
              <a:buClr>
                <a:srgbClr val="4472C4"/>
              </a:buClr>
              <a:buNone/>
              <a:defRPr/>
            </a:pPr>
            <a:r>
              <a:rPr lang="en-US" altLang="zh-CN" sz="2000" b="0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       </a:t>
            </a:r>
            <a:r>
              <a:rPr lang="zh-CN" altLang="en-US" sz="20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总分都要低</a:t>
            </a:r>
            <a:r>
              <a:rPr lang="zh-CN" altLang="en-US" sz="2000" b="0" spc="150" noProof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十分</a:t>
            </a:r>
            <a:r>
              <a:rPr lang="zh-CN" altLang="en-US" sz="2000" b="0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左右，英语单科都要低三分左右。</a:t>
            </a:r>
            <a:endParaRPr lang="en-US" altLang="zh-CN" sz="2000" b="0" spc="150" noProof="1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  <a:p>
            <a:pPr marL="0" indent="0">
              <a:buClr>
                <a:srgbClr val="4472C4"/>
              </a:buClr>
              <a:buFont typeface="Wingdings" panose="05000000000000000000" pitchFamily="2" charset="2"/>
              <a:buNone/>
              <a:defRPr/>
            </a:pPr>
            <a:endParaRPr lang="en-US" altLang="zh-CN" sz="2000" b="0" spc="150" noProof="1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423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22"/>
          <p:cNvSpPr/>
          <p:nvPr/>
        </p:nvSpPr>
        <p:spPr>
          <a:xfrm>
            <a:off x="110359" y="239871"/>
            <a:ext cx="4652560" cy="6886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国家线和各科分数线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0"/>
            <a:ext cx="1168400" cy="1168400"/>
          </a:xfrm>
          <a:prstGeom prst="rect">
            <a:avLst/>
          </a:prstGeom>
        </p:spPr>
      </p:pic>
      <p:sp>
        <p:nvSpPr>
          <p:cNvPr id="20" name="标题 1"/>
          <p:cNvSpPr txBox="1"/>
          <p:nvPr/>
        </p:nvSpPr>
        <p:spPr>
          <a:xfrm>
            <a:off x="110359" y="1055143"/>
            <a:ext cx="3872349" cy="5048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</a:t>
            </a:r>
            <a:r>
              <a:rPr lang="zh-CN" altLang="en-US" sz="2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所自主划线院校</a:t>
            </a:r>
            <a:endParaRPr lang="zh-CN" altLang="en-US" sz="2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21" y="1559968"/>
            <a:ext cx="8818788" cy="1658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21" y="3218808"/>
            <a:ext cx="8944393" cy="8622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21" y="4081094"/>
            <a:ext cx="7784204" cy="253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22"/>
          <p:cNvSpPr/>
          <p:nvPr/>
        </p:nvSpPr>
        <p:spPr>
          <a:xfrm>
            <a:off x="110359" y="239871"/>
            <a:ext cx="4652560" cy="6886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国家线和各科分数线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0"/>
            <a:ext cx="1168400" cy="116840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110359" y="1168400"/>
            <a:ext cx="3872349" cy="5048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国家线趋势图</a:t>
            </a:r>
          </a:p>
        </p:txBody>
      </p:sp>
      <p:pic>
        <p:nvPicPr>
          <p:cNvPr id="11" name="内容占位符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8619" y="2104899"/>
            <a:ext cx="5050790" cy="36417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600539" y="2104899"/>
            <a:ext cx="6138545" cy="36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2"/>
          <p:cNvSpPr/>
          <p:nvPr/>
        </p:nvSpPr>
        <p:spPr>
          <a:xfrm>
            <a:off x="0" y="239871"/>
            <a:ext cx="3570571" cy="6886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考研准备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0"/>
            <a:ext cx="1168400" cy="11684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22571" y="1283166"/>
            <a:ext cx="7837658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zh-CN" altLang="en-US" sz="2800" b="1" dirty="0">
                <a:solidFill>
                  <a:srgbClr val="0000CC"/>
                </a:solidFill>
              </a:rPr>
              <a:t>了解专业</a:t>
            </a:r>
            <a:endParaRPr lang="en-US" altLang="zh-CN" sz="2800" b="1" dirty="0">
              <a:solidFill>
                <a:srgbClr val="0000CC"/>
              </a:solidFill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en-US" altLang="zh-CN" sz="2800" b="1" dirty="0">
                <a:solidFill>
                  <a:srgbClr val="0000CC"/>
                </a:solidFill>
              </a:rPr>
              <a:t>      </a:t>
            </a:r>
            <a:r>
              <a:rPr lang="zh-CN" altLang="en-US" sz="2800" b="1" dirty="0"/>
              <a:t>十三大专业门类</a:t>
            </a:r>
            <a:r>
              <a:rPr lang="en-US" altLang="zh-CN" sz="2800" b="1" dirty="0"/>
              <a:t>110</a:t>
            </a:r>
            <a:r>
              <a:rPr lang="zh-CN" altLang="en-US" sz="2800" b="1" dirty="0"/>
              <a:t>个一级学科。</a:t>
            </a:r>
            <a:endParaRPr lang="en-US" altLang="zh-CN" sz="2800" b="1" dirty="0"/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defRPr/>
            </a:pPr>
            <a:r>
              <a:rPr lang="zh-CN" altLang="en-US" sz="2800" b="1" dirty="0">
                <a:solidFill>
                  <a:srgbClr val="0000CC"/>
                </a:solidFill>
              </a:rPr>
              <a:t>     </a:t>
            </a:r>
            <a:r>
              <a:rPr lang="zh-CN" altLang="en-US" sz="2800" b="1" dirty="0"/>
              <a:t>工学 </a:t>
            </a:r>
            <a:r>
              <a:rPr lang="en-US" altLang="zh-CN" sz="2800" b="1" dirty="0"/>
              <a:t>[08]</a:t>
            </a:r>
            <a:r>
              <a:rPr lang="zh-CN" altLang="en-US" sz="2800" b="1" dirty="0"/>
              <a:t>，含</a:t>
            </a:r>
            <a:r>
              <a:rPr lang="en-US" altLang="zh-CN" sz="2800" b="1" dirty="0"/>
              <a:t>38</a:t>
            </a:r>
            <a:r>
              <a:rPr lang="zh-CN" altLang="en-US" sz="2800" b="1" dirty="0"/>
              <a:t>个一级学科。</a:t>
            </a:r>
            <a:endParaRPr lang="en-US" altLang="zh-CN" sz="2800" b="1" dirty="0"/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+mn-ea"/>
              </a:rPr>
              <a:t>0808 </a:t>
            </a:r>
            <a:r>
              <a:rPr lang="zh-CN" altLang="en-US" sz="2800" b="1" dirty="0">
                <a:solidFill>
                  <a:srgbClr val="C00000"/>
                </a:solidFill>
                <a:latin typeface="+mn-ea"/>
              </a:rPr>
              <a:t>电气工程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+mn-ea"/>
              </a:rPr>
              <a:t>0809 </a:t>
            </a:r>
            <a:r>
              <a:rPr lang="zh-CN" altLang="en-US" sz="2800" b="1" dirty="0">
                <a:solidFill>
                  <a:srgbClr val="C00000"/>
                </a:solidFill>
                <a:latin typeface="+mn-ea"/>
              </a:rPr>
              <a:t>电子科学与技术</a:t>
            </a:r>
            <a:r>
              <a:rPr lang="en-US" altLang="zh-CN" sz="2800" b="1" dirty="0">
                <a:solidFill>
                  <a:srgbClr val="C00000"/>
                </a:solidFill>
                <a:latin typeface="+mn-ea"/>
              </a:rPr>
              <a:t>(</a:t>
            </a:r>
            <a:r>
              <a:rPr lang="zh-CN" altLang="en-US" sz="2800" b="1" dirty="0">
                <a:solidFill>
                  <a:srgbClr val="C00000"/>
                </a:solidFill>
                <a:latin typeface="+mn-ea"/>
              </a:rPr>
              <a:t>可授工学、理学学位</a:t>
            </a:r>
            <a:r>
              <a:rPr lang="en-US" altLang="zh-CN" sz="2800" b="1" dirty="0">
                <a:solidFill>
                  <a:srgbClr val="C00000"/>
                </a:solidFill>
                <a:latin typeface="+mn-ea"/>
              </a:rPr>
              <a:t>)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+mn-ea"/>
              </a:rPr>
              <a:t>0810 </a:t>
            </a:r>
            <a:r>
              <a:rPr lang="zh-CN" altLang="en-US" sz="2800" b="1" dirty="0">
                <a:solidFill>
                  <a:srgbClr val="C00000"/>
                </a:solidFill>
                <a:latin typeface="+mn-ea"/>
              </a:rPr>
              <a:t>信息与通信工程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+mn-ea"/>
              </a:rPr>
              <a:t>0811 </a:t>
            </a:r>
            <a:r>
              <a:rPr lang="zh-CN" altLang="en-US" sz="2800" b="1" dirty="0">
                <a:solidFill>
                  <a:srgbClr val="C00000"/>
                </a:solidFill>
                <a:latin typeface="+mn-ea"/>
              </a:rPr>
              <a:t>控制科学与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</a:rPr>
              <a:t>工程</a:t>
            </a:r>
            <a:endParaRPr lang="en-US" altLang="zh-CN" sz="2800" b="1" dirty="0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95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2"/>
          <p:cNvSpPr/>
          <p:nvPr/>
        </p:nvSpPr>
        <p:spPr>
          <a:xfrm>
            <a:off x="0" y="239871"/>
            <a:ext cx="3570571" cy="6886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考研准备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00" y="0"/>
            <a:ext cx="1168400" cy="1168400"/>
          </a:xfrm>
          <a:prstGeom prst="rect">
            <a:avLst/>
          </a:prstGeom>
        </p:spPr>
      </p:pic>
      <p:sp>
        <p:nvSpPr>
          <p:cNvPr id="7" name="左右箭头 2"/>
          <p:cNvSpPr/>
          <p:nvPr/>
        </p:nvSpPr>
        <p:spPr>
          <a:xfrm>
            <a:off x="4440238" y="1341438"/>
            <a:ext cx="1800225" cy="935037"/>
          </a:xfrm>
          <a:prstGeom prst="leftRightArrow">
            <a:avLst>
              <a:gd name="adj1" fmla="val 50000"/>
              <a:gd name="adj2" fmla="val 50057"/>
            </a:avLst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pPr eaLnBrk="1" hangingPunct="1"/>
            <a:r>
              <a:rPr lang="zh-CN" altLang="en-US" b="1" dirty="0">
                <a:latin typeface="Arial" panose="020B0604020202020204" pitchFamily="34" charset="0"/>
              </a:rPr>
              <a:t> </a:t>
            </a:r>
            <a:r>
              <a:rPr lang="zh-CN" altLang="en-US" b="1" dirty="0" smtClean="0">
                <a:latin typeface="Arial" panose="020B0604020202020204" pitchFamily="34" charset="0"/>
              </a:rPr>
              <a:t>   研究生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8" name="圆角矩形 5"/>
          <p:cNvSpPr/>
          <p:nvPr/>
        </p:nvSpPr>
        <p:spPr>
          <a:xfrm>
            <a:off x="2711450" y="1449388"/>
            <a:ext cx="1512888" cy="719137"/>
          </a:xfrm>
          <a:prstGeom prst="roundRect">
            <a:avLst>
              <a:gd name="adj" fmla="val 16667"/>
            </a:avLst>
          </a:prstGeom>
          <a:solidFill>
            <a:srgbClr val="92D050">
              <a:alpha val="30196"/>
            </a:srgbClr>
          </a:solidFill>
          <a:ln w="9525">
            <a:noFill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latin typeface="Arial" panose="020B0604020202020204" pitchFamily="34" charset="0"/>
              </a:rPr>
              <a:t>  学术</a:t>
            </a:r>
            <a:r>
              <a:rPr lang="zh-CN" altLang="en-US" b="1" dirty="0">
                <a:latin typeface="Arial" panose="020B0604020202020204" pitchFamily="34" charset="0"/>
              </a:rPr>
              <a:t>硕士</a:t>
            </a:r>
          </a:p>
        </p:txBody>
      </p:sp>
      <p:sp>
        <p:nvSpPr>
          <p:cNvPr id="9" name="圆角矩形 10"/>
          <p:cNvSpPr/>
          <p:nvPr/>
        </p:nvSpPr>
        <p:spPr>
          <a:xfrm>
            <a:off x="6402388" y="1463675"/>
            <a:ext cx="1512887" cy="719138"/>
          </a:xfrm>
          <a:prstGeom prst="roundRect">
            <a:avLst>
              <a:gd name="adj" fmla="val 16667"/>
            </a:avLst>
          </a:prstGeom>
          <a:solidFill>
            <a:srgbClr val="92D050">
              <a:alpha val="30196"/>
            </a:srgbClr>
          </a:solidFill>
          <a:ln w="9525">
            <a:noFill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b="1" dirty="0" smtClean="0">
                <a:latin typeface="Arial" panose="020B0604020202020204" pitchFamily="34" charset="0"/>
              </a:rPr>
              <a:t>  专业</a:t>
            </a:r>
            <a:r>
              <a:rPr lang="zh-CN" altLang="en-US" b="1" dirty="0">
                <a:latin typeface="Arial" panose="020B0604020202020204" pitchFamily="34" charset="0"/>
              </a:rPr>
              <a:t>硕士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992313" y="2586596"/>
            <a:ext cx="8496300" cy="242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£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918F"/>
              </a:buClr>
              <a:buSzPct val="70000"/>
              <a:buFont typeface="Wingdings" panose="05000000000000000000" pitchFamily="2" charset="2"/>
              <a:buChar char="l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£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考研科目：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lvl="0"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数学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考数一或数二（ 高等数学</a:t>
            </a:r>
            <a:r>
              <a:rPr lang="zh-CN" altLang="en-US" sz="2400" dirty="0">
                <a:latin typeface="+mn-ea"/>
              </a:rPr>
              <a:t>、</a:t>
            </a:r>
            <a:r>
              <a:rPr lang="zh-CN" altLang="en-US" sz="2400" dirty="0" smtClean="0">
                <a:latin typeface="+mn-ea"/>
              </a:rPr>
              <a:t>线性代数、概率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与统计）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英语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一或二；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政治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专业课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考试因学校不同而异，</a:t>
            </a:r>
            <a:r>
              <a:rPr kumimoji="0" lang="zh-CN" alt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电路原理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电路分析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，电子技术、电力系统分析、自动控制原理、通信原理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07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9e4c2384-ed8e-4188-86b2-5458c98cc69f"/>
  <p:tag name="COMMONDATA" val="eyJoZGlkIjoiZDQ5NDI4OTcxNmMwMzg3Y2QzZDI4NmNmODhiODEyZj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ACKGROUND_TYPE" val="general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2115,&quot;width&quot;:2857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ACKGROUND_TYPE" val="general"/>
  <p:tag name="KSO_WM_SLIDE_BK_DARK_LIGH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ACKGROUND_TYPE" val="general"/>
  <p:tag name="KSO_WM_SLIDE_BK_DARK_LIGH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ACKGROUND_TYPE" val="general"/>
  <p:tag name="KSO_WM_SLIDE_BK_DARK_LIGHT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ACKGROUND_TYPE" val="general"/>
  <p:tag name="KSO_WM_SLIDE_BK_DARK_LIGHT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ACKGROUND_TYPE" val="general"/>
  <p:tag name="KSO_WM_SLIDE_BK_DARK_LIGHT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ACKGROUND_TYPE" val="general"/>
  <p:tag name="KSO_WM_SLIDE_BK_DARK_LIGHT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ACKGROUND_TYPE" val="general"/>
  <p:tag name="KSO_WM_SLIDE_BK_DARK_LIGHT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ACKGROUND_TYPE" val="general"/>
  <p:tag name="KSO_WM_SLIDE_BK_DARK_LIGHT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ACKGROUND_TYPE" val="general"/>
  <p:tag name="KSO_WM_SLIDE_BK_DARK_LIGHT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ACKGROUND_TYPE" val="general"/>
  <p:tag name="KSO_WM_SLIDE_BK_DARK_LIGHT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01"/>
  <p:tag name="KSO_WM_SLIDE_BACKGROUND_TYPE" val="general"/>
  <p:tag name="KSO_WM_SLIDE_BK_DARK_LIGHT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678</Words>
  <Application>Microsoft Office PowerPoint</Application>
  <PresentationFormat>宽屏</PresentationFormat>
  <Paragraphs>116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黑体</vt:lpstr>
      <vt:lpstr>宋体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三心：决心   信心   恒心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335</cp:revision>
  <dcterms:created xsi:type="dcterms:W3CDTF">2017-10-15T11:30:00Z</dcterms:created>
  <dcterms:modified xsi:type="dcterms:W3CDTF">2023-12-01T02:32:08Z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8195A13734034ACDA46E47C7984C339C_12</vt:lpwstr>
  </property>
  <property fmtid="{D5CDD505-2E9C-101B-9397-08002B2CF9AE}" pid="3" name="KSOProductBuildVer">
    <vt:lpwstr>2052-11.1.0.14309</vt:lpwstr>
  </property>
</Properties>
</file>